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B28BE593-0AC5-4B34-94F6-CBA75ED151E4}" type="datetimeFigureOut">
              <a:rPr lang="ru-RU" smtClean="0"/>
              <a:pPr/>
              <a:t>03.01.2018</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625922B4-EE3A-4BB6-8399-6E381F8D6593}"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28BE593-0AC5-4B34-94F6-CBA75ED151E4}" type="datetimeFigureOut">
              <a:rPr lang="ru-RU" smtClean="0"/>
              <a:pPr/>
              <a:t>03.01.2018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625922B4-EE3A-4BB6-8399-6E381F8D659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B28BE593-0AC5-4B34-94F6-CBA75ED151E4}" type="datetimeFigureOut">
              <a:rPr lang="ru-RU" smtClean="0"/>
              <a:pPr/>
              <a:t>03.01.2018</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625922B4-EE3A-4BB6-8399-6E381F8D659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28BE593-0AC5-4B34-94F6-CBA75ED151E4}" type="datetimeFigureOut">
              <a:rPr lang="ru-RU" smtClean="0"/>
              <a:pPr/>
              <a:t>03.01.2018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625922B4-EE3A-4BB6-8399-6E381F8D659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B28BE593-0AC5-4B34-94F6-CBA75ED151E4}" type="datetimeFigureOut">
              <a:rPr lang="ru-RU" smtClean="0"/>
              <a:pPr/>
              <a:t>03.01.2018</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625922B4-EE3A-4BB6-8399-6E381F8D6593}"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28BE593-0AC5-4B34-94F6-CBA75ED151E4}" type="datetimeFigureOut">
              <a:rPr lang="ru-RU" smtClean="0"/>
              <a:pPr/>
              <a:t>03.01.2018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625922B4-EE3A-4BB6-8399-6E381F8D659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28BE593-0AC5-4B34-94F6-CBA75ED151E4}" type="datetimeFigureOut">
              <a:rPr lang="ru-RU" smtClean="0"/>
              <a:pPr/>
              <a:t>03.01.2018</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625922B4-EE3A-4BB6-8399-6E381F8D659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28BE593-0AC5-4B34-94F6-CBA75ED151E4}" type="datetimeFigureOut">
              <a:rPr lang="ru-RU" smtClean="0"/>
              <a:pPr/>
              <a:t>03.01.2018</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625922B4-EE3A-4BB6-8399-6E381F8D659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B28BE593-0AC5-4B34-94F6-CBA75ED151E4}" type="datetimeFigureOut">
              <a:rPr lang="ru-RU" smtClean="0"/>
              <a:pPr/>
              <a:t>03.01.2018</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625922B4-EE3A-4BB6-8399-6E381F8D659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28BE593-0AC5-4B34-94F6-CBA75ED151E4}" type="datetimeFigureOut">
              <a:rPr lang="ru-RU" smtClean="0"/>
              <a:pPr/>
              <a:t>03.01.2018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625922B4-EE3A-4BB6-8399-6E381F8D659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B28BE593-0AC5-4B34-94F6-CBA75ED151E4}" type="datetimeFigureOut">
              <a:rPr lang="ru-RU" smtClean="0"/>
              <a:pPr/>
              <a:t>03.01.2018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625922B4-EE3A-4BB6-8399-6E381F8D6593}"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B28BE593-0AC5-4B34-94F6-CBA75ED151E4}" type="datetimeFigureOut">
              <a:rPr lang="ru-RU" smtClean="0"/>
              <a:pPr/>
              <a:t>03.01.2018</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625922B4-EE3A-4BB6-8399-6E381F8D659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643174" y="0"/>
            <a:ext cx="6500826" cy="1571612"/>
          </a:xfrm>
        </p:spPr>
        <p:txBody>
          <a:bodyPr/>
          <a:lstStyle/>
          <a:p>
            <a:pPr algn="ctr"/>
            <a:r>
              <a:rPr lang="ru-RU" sz="4800" dirty="0" smtClean="0"/>
              <a:t>Спортивные сооружения</a:t>
            </a:r>
            <a:endParaRPr lang="ru-RU" sz="4800" dirty="0"/>
          </a:p>
        </p:txBody>
      </p:sp>
      <p:sp>
        <p:nvSpPr>
          <p:cNvPr id="3" name="Подзаголовок 2"/>
          <p:cNvSpPr>
            <a:spLocks noGrp="1"/>
          </p:cNvSpPr>
          <p:nvPr>
            <p:ph type="subTitle" idx="1"/>
          </p:nvPr>
        </p:nvSpPr>
        <p:spPr>
          <a:xfrm>
            <a:off x="3354442" y="2357430"/>
            <a:ext cx="5114778" cy="2283682"/>
          </a:xfrm>
        </p:spPr>
        <p:txBody>
          <a:bodyPr>
            <a:normAutofit lnSpcReduction="10000"/>
          </a:bodyPr>
          <a:lstStyle/>
          <a:p>
            <a:pPr algn="l"/>
            <a:r>
              <a:rPr lang="ru-RU" sz="3600" dirty="0" smtClean="0"/>
              <a:t>1.Световой режим</a:t>
            </a:r>
          </a:p>
          <a:p>
            <a:pPr algn="l"/>
            <a:r>
              <a:rPr lang="ru-RU" sz="3600" dirty="0" smtClean="0"/>
              <a:t>2.Отопление</a:t>
            </a:r>
          </a:p>
          <a:p>
            <a:pPr algn="l"/>
            <a:r>
              <a:rPr lang="ru-RU" sz="3600" dirty="0" smtClean="0"/>
              <a:t>3.Вентиляция </a:t>
            </a:r>
          </a:p>
          <a:p>
            <a:pPr algn="l"/>
            <a:r>
              <a:rPr lang="ru-RU" sz="3600" dirty="0" smtClean="0"/>
              <a:t>4.Полы</a:t>
            </a:r>
            <a:endParaRPr lang="ru-RU" sz="3600" dirty="0"/>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Разновидности </a:t>
            </a:r>
            <a:endParaRPr lang="ru-RU" dirty="0"/>
          </a:p>
        </p:txBody>
      </p:sp>
      <p:sp>
        <p:nvSpPr>
          <p:cNvPr id="3" name="Содержимое 2"/>
          <p:cNvSpPr>
            <a:spLocks noGrp="1"/>
          </p:cNvSpPr>
          <p:nvPr>
            <p:ph idx="1"/>
          </p:nvPr>
        </p:nvSpPr>
        <p:spPr/>
        <p:txBody>
          <a:bodyPr/>
          <a:lstStyle/>
          <a:p>
            <a:endParaRPr lang="ru-RU"/>
          </a:p>
        </p:txBody>
      </p:sp>
      <p:pic>
        <p:nvPicPr>
          <p:cNvPr id="1026" name="Picture 2" descr="C:\Users\Wacama666\Desktop\slide-4.jpg"/>
          <p:cNvPicPr>
            <a:picLocks noChangeAspect="1" noChangeArrowheads="1"/>
          </p:cNvPicPr>
          <p:nvPr/>
        </p:nvPicPr>
        <p:blipFill>
          <a:blip r:embed="rId2"/>
          <a:srcRect/>
          <a:stretch>
            <a:fillRect/>
          </a:stretch>
        </p:blipFill>
        <p:spPr bwMode="auto">
          <a:xfrm>
            <a:off x="714348" y="1714488"/>
            <a:ext cx="6242050" cy="4681537"/>
          </a:xfrm>
          <a:prstGeom prst="rect">
            <a:avLst/>
          </a:prstGeom>
          <a:noFill/>
        </p:spPr>
      </p:pic>
      <p:pic>
        <p:nvPicPr>
          <p:cNvPr id="1027" name="Picture 3" descr="C:\Users\Wacama666\Desktop\slide-5.jpg"/>
          <p:cNvPicPr>
            <a:picLocks noChangeAspect="1" noChangeArrowheads="1"/>
          </p:cNvPicPr>
          <p:nvPr/>
        </p:nvPicPr>
        <p:blipFill>
          <a:blip r:embed="rId3"/>
          <a:srcRect/>
          <a:stretch>
            <a:fillRect/>
          </a:stretch>
        </p:blipFill>
        <p:spPr bwMode="auto">
          <a:xfrm>
            <a:off x="714348" y="1714488"/>
            <a:ext cx="6242050" cy="4681537"/>
          </a:xfrm>
          <a:prstGeom prst="rect">
            <a:avLst/>
          </a:prstGeom>
          <a:noFill/>
        </p:spPr>
      </p:pic>
      <p:pic>
        <p:nvPicPr>
          <p:cNvPr id="1028" name="Picture 4" descr="C:\Users\Wacama666\Desktop\slide-6.jpg"/>
          <p:cNvPicPr>
            <a:picLocks noChangeAspect="1" noChangeArrowheads="1"/>
          </p:cNvPicPr>
          <p:nvPr/>
        </p:nvPicPr>
        <p:blipFill>
          <a:blip r:embed="rId4"/>
          <a:srcRect/>
          <a:stretch>
            <a:fillRect/>
          </a:stretch>
        </p:blipFill>
        <p:spPr bwMode="auto">
          <a:xfrm>
            <a:off x="714348" y="1714488"/>
            <a:ext cx="6242050" cy="4681537"/>
          </a:xfrm>
          <a:prstGeom prst="rect">
            <a:avLst/>
          </a:prstGeom>
          <a:noFill/>
        </p:spPr>
      </p:pic>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2050" name="Picture 2" descr="C:\Users\Wacama666\Desktop\slide-5.jpg"/>
          <p:cNvPicPr>
            <a:picLocks noChangeAspect="1" noChangeArrowheads="1"/>
          </p:cNvPicPr>
          <p:nvPr/>
        </p:nvPicPr>
        <p:blipFill>
          <a:blip r:embed="rId2"/>
          <a:srcRect/>
          <a:stretch>
            <a:fillRect/>
          </a:stretch>
        </p:blipFill>
        <p:spPr bwMode="auto">
          <a:xfrm>
            <a:off x="928662" y="1643050"/>
            <a:ext cx="6242050" cy="4681537"/>
          </a:xfrm>
          <a:prstGeom prst="rect">
            <a:avLst/>
          </a:prstGeom>
          <a:noFill/>
        </p:spPr>
      </p:pic>
      <p:pic>
        <p:nvPicPr>
          <p:cNvPr id="2051" name="Picture 3" descr="C:\Users\Wacama666\Desktop\slide-6.jpg"/>
          <p:cNvPicPr>
            <a:picLocks noChangeAspect="1" noChangeArrowheads="1"/>
          </p:cNvPicPr>
          <p:nvPr/>
        </p:nvPicPr>
        <p:blipFill>
          <a:blip r:embed="rId3"/>
          <a:srcRect/>
          <a:stretch>
            <a:fillRect/>
          </a:stretch>
        </p:blipFill>
        <p:spPr bwMode="auto">
          <a:xfrm>
            <a:off x="928662" y="1643050"/>
            <a:ext cx="6242050" cy="4681537"/>
          </a:xfrm>
          <a:prstGeom prst="rect">
            <a:avLst/>
          </a:prstGeom>
          <a:noFill/>
        </p:spPr>
      </p:pic>
      <p:pic>
        <p:nvPicPr>
          <p:cNvPr id="2052" name="Picture 4" descr="C:\Users\Wacama666\Desktop\slide-4.jpg"/>
          <p:cNvPicPr>
            <a:picLocks noChangeAspect="1" noChangeArrowheads="1"/>
          </p:cNvPicPr>
          <p:nvPr/>
        </p:nvPicPr>
        <p:blipFill>
          <a:blip r:embed="rId4"/>
          <a:srcRect/>
          <a:stretch>
            <a:fillRect/>
          </a:stretch>
        </p:blipFill>
        <p:spPr bwMode="auto">
          <a:xfrm>
            <a:off x="642910" y="1714488"/>
            <a:ext cx="6242050" cy="4681537"/>
          </a:xfrm>
          <a:prstGeom prst="rect">
            <a:avLst/>
          </a:prstGeom>
          <a:noFill/>
        </p:spPr>
      </p:pic>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074" name="Picture 2" descr="C:\Users\Wacama666\Desktop\slide-5.jpg"/>
          <p:cNvPicPr>
            <a:picLocks noChangeAspect="1" noChangeArrowheads="1"/>
          </p:cNvPicPr>
          <p:nvPr/>
        </p:nvPicPr>
        <p:blipFill>
          <a:blip r:embed="rId2"/>
          <a:srcRect/>
          <a:stretch>
            <a:fillRect/>
          </a:stretch>
        </p:blipFill>
        <p:spPr bwMode="auto">
          <a:xfrm>
            <a:off x="714348" y="1643050"/>
            <a:ext cx="6242050" cy="4681538"/>
          </a:xfrm>
          <a:prstGeom prst="rect">
            <a:avLst/>
          </a:prstGeom>
          <a:noFill/>
        </p:spPr>
      </p:pic>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3966216"/>
          </a:xfrm>
        </p:spPr>
        <p:txBody>
          <a:bodyPr>
            <a:normAutofit/>
          </a:bodyPr>
          <a:lstStyle/>
          <a:p>
            <a:pPr algn="ctr"/>
            <a:r>
              <a:rPr lang="ru-RU" sz="6000" dirty="0" smtClean="0"/>
              <a:t>Спасибо за внимание!</a:t>
            </a:r>
            <a:endParaRPr lang="ru-RU" sz="6000" dirty="0"/>
          </a:p>
        </p:txBody>
      </p:sp>
      <p:sp>
        <p:nvSpPr>
          <p:cNvPr id="3" name="Содержимое 2"/>
          <p:cNvSpPr>
            <a:spLocks noGrp="1"/>
          </p:cNvSpPr>
          <p:nvPr>
            <p:ph idx="1"/>
          </p:nvPr>
        </p:nvSpPr>
        <p:spPr>
          <a:xfrm>
            <a:off x="457200" y="6357958"/>
            <a:ext cx="7239000" cy="97778"/>
          </a:xfrm>
        </p:spPr>
        <p:txBody>
          <a:bodyPr>
            <a:normAutofit fontScale="25000" lnSpcReduction="20000"/>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Освещение спортивных залов</a:t>
            </a:r>
            <a:endParaRPr lang="ru-RU" dirty="0"/>
          </a:p>
        </p:txBody>
      </p:sp>
      <p:sp>
        <p:nvSpPr>
          <p:cNvPr id="3" name="Содержимое 2"/>
          <p:cNvSpPr>
            <a:spLocks noGrp="1"/>
          </p:cNvSpPr>
          <p:nvPr>
            <p:ph idx="1"/>
          </p:nvPr>
        </p:nvSpPr>
        <p:spPr/>
        <p:txBody>
          <a:bodyPr/>
          <a:lstStyle/>
          <a:p>
            <a:r>
              <a:rPr lang="ru-RU" dirty="0" smtClean="0"/>
              <a:t>Плотность светового потока на освещаемой поверхности называют Освещенностью, за единицу которого принимают люкс (ЛК).</a:t>
            </a:r>
            <a:endParaRPr lang="ru-RU" dirty="0"/>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Естественное освещение</a:t>
            </a:r>
            <a:endParaRPr lang="ru-RU" dirty="0"/>
          </a:p>
        </p:txBody>
      </p:sp>
      <p:sp>
        <p:nvSpPr>
          <p:cNvPr id="3" name="Содержимое 2"/>
          <p:cNvSpPr>
            <a:spLocks noGrp="1"/>
          </p:cNvSpPr>
          <p:nvPr>
            <p:ph idx="1"/>
          </p:nvPr>
        </p:nvSpPr>
        <p:spPr/>
        <p:txBody>
          <a:bodyPr/>
          <a:lstStyle/>
          <a:p>
            <a:r>
              <a:rPr lang="ru-RU" dirty="0" smtClean="0"/>
              <a:t>Спортивные залы должны иметь прямое естественное освещение, которое обеспечивают окна, расположение по продольным стенам зала.</a:t>
            </a:r>
          </a:p>
          <a:p>
            <a:r>
              <a:rPr lang="ru-RU" dirty="0" smtClean="0"/>
              <a:t>Для защиты от прямого солнечного света в 10-12 м. от зала с внешней стороны высаживаются зеленые насаждения, устанавливают козырьки с внешней стороны окна. С внутренней стороны окна закрываются шторами.  </a:t>
            </a:r>
            <a:endParaRPr lang="ru-RU" dirty="0"/>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Искусственное освещение</a:t>
            </a:r>
            <a:endParaRPr lang="ru-RU" dirty="0"/>
          </a:p>
        </p:txBody>
      </p:sp>
      <p:sp>
        <p:nvSpPr>
          <p:cNvPr id="3" name="Содержимое 2"/>
          <p:cNvSpPr>
            <a:spLocks noGrp="1"/>
          </p:cNvSpPr>
          <p:nvPr>
            <p:ph idx="1"/>
          </p:nvPr>
        </p:nvSpPr>
        <p:spPr/>
        <p:txBody>
          <a:bodyPr/>
          <a:lstStyle/>
          <a:p>
            <a:r>
              <a:rPr lang="ru-RU" dirty="0" smtClean="0"/>
              <a:t>Разделяется на рабочее и аварийное. Источником света используют лампы накаливания и люминесцентные лампы (белого и дневного света). Чаще всего используют </a:t>
            </a:r>
            <a:r>
              <a:rPr lang="ru-RU" dirty="0" err="1" smtClean="0"/>
              <a:t>люмисцентные</a:t>
            </a:r>
            <a:r>
              <a:rPr lang="ru-RU" dirty="0" smtClean="0"/>
              <a:t> лампы белого света.</a:t>
            </a:r>
            <a:endParaRPr lang="ru-RU" dirty="0"/>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Нормы освещенности для некоторых видов спорта</a:t>
            </a:r>
            <a:endParaRPr lang="ru-RU" dirty="0"/>
          </a:p>
        </p:txBody>
      </p:sp>
      <p:graphicFrame>
        <p:nvGraphicFramePr>
          <p:cNvPr id="4" name="Содержимое 3"/>
          <p:cNvGraphicFramePr>
            <a:graphicFrameLocks noGrp="1"/>
          </p:cNvGraphicFramePr>
          <p:nvPr>
            <p:ph idx="1"/>
          </p:nvPr>
        </p:nvGraphicFramePr>
        <p:xfrm>
          <a:off x="457200" y="1609722"/>
          <a:ext cx="7239000" cy="3319475"/>
        </p:xfrm>
        <a:graphic>
          <a:graphicData uri="http://schemas.openxmlformats.org/drawingml/2006/table">
            <a:tbl>
              <a:tblPr firstRow="1" bandRow="1">
                <a:tableStyleId>{00A15C55-8517-42AA-B614-E9B94910E393}</a:tableStyleId>
              </a:tblPr>
              <a:tblGrid>
                <a:gridCol w="685776"/>
                <a:gridCol w="3000396"/>
                <a:gridCol w="3552828"/>
              </a:tblGrid>
              <a:tr h="663895">
                <a:tc>
                  <a:txBody>
                    <a:bodyPr/>
                    <a:lstStyle/>
                    <a:p>
                      <a:pPr algn="ctr"/>
                      <a:r>
                        <a:rPr lang="ru-RU" dirty="0" smtClean="0"/>
                        <a:t>№</a:t>
                      </a:r>
                      <a:endParaRPr lang="ru-RU" dirty="0"/>
                    </a:p>
                  </a:txBody>
                  <a:tcPr/>
                </a:tc>
                <a:tc>
                  <a:txBody>
                    <a:bodyPr/>
                    <a:lstStyle/>
                    <a:p>
                      <a:pPr algn="ctr"/>
                      <a:r>
                        <a:rPr lang="ru-RU" dirty="0" smtClean="0"/>
                        <a:t>Виды спота </a:t>
                      </a:r>
                      <a:endParaRPr lang="ru-RU" dirty="0"/>
                    </a:p>
                  </a:txBody>
                  <a:tcPr/>
                </a:tc>
                <a:tc>
                  <a:txBody>
                    <a:bodyPr/>
                    <a:lstStyle/>
                    <a:p>
                      <a:pPr algn="ctr"/>
                      <a:r>
                        <a:rPr lang="ru-RU" dirty="0" smtClean="0"/>
                        <a:t>Нормы освещения </a:t>
                      </a:r>
                      <a:endParaRPr lang="ru-RU" dirty="0"/>
                    </a:p>
                  </a:txBody>
                  <a:tcPr/>
                </a:tc>
              </a:tr>
              <a:tr h="663895">
                <a:tc>
                  <a:txBody>
                    <a:bodyPr/>
                    <a:lstStyle/>
                    <a:p>
                      <a:pPr algn="ctr"/>
                      <a:r>
                        <a:rPr lang="ru-RU" dirty="0" smtClean="0"/>
                        <a:t>1</a:t>
                      </a:r>
                      <a:endParaRPr lang="ru-RU" dirty="0"/>
                    </a:p>
                  </a:txBody>
                  <a:tcPr/>
                </a:tc>
                <a:tc>
                  <a:txBody>
                    <a:bodyPr/>
                    <a:lstStyle/>
                    <a:p>
                      <a:pPr algn="ctr"/>
                      <a:r>
                        <a:rPr lang="ru-RU" dirty="0" smtClean="0"/>
                        <a:t>Настольный теннис</a:t>
                      </a:r>
                      <a:endParaRPr lang="ru-RU" dirty="0"/>
                    </a:p>
                  </a:txBody>
                  <a:tcPr/>
                </a:tc>
                <a:tc>
                  <a:txBody>
                    <a:bodyPr/>
                    <a:lstStyle/>
                    <a:p>
                      <a:pPr algn="ctr"/>
                      <a:r>
                        <a:rPr lang="ru-RU" dirty="0" smtClean="0"/>
                        <a:t>450 лк</a:t>
                      </a:r>
                      <a:endParaRPr lang="ru-RU" dirty="0"/>
                    </a:p>
                  </a:txBody>
                  <a:tcPr/>
                </a:tc>
              </a:tr>
              <a:tr h="663895">
                <a:tc>
                  <a:txBody>
                    <a:bodyPr/>
                    <a:lstStyle/>
                    <a:p>
                      <a:pPr algn="ctr"/>
                      <a:r>
                        <a:rPr lang="ru-RU" dirty="0" smtClean="0"/>
                        <a:t>2</a:t>
                      </a:r>
                      <a:endParaRPr lang="ru-RU" dirty="0"/>
                    </a:p>
                  </a:txBody>
                  <a:tcPr/>
                </a:tc>
                <a:tc>
                  <a:txBody>
                    <a:bodyPr/>
                    <a:lstStyle/>
                    <a:p>
                      <a:pPr algn="ctr"/>
                      <a:r>
                        <a:rPr lang="ru-RU" dirty="0" smtClean="0"/>
                        <a:t>Большой теннис</a:t>
                      </a:r>
                      <a:endParaRPr lang="ru-RU" dirty="0"/>
                    </a:p>
                  </a:txBody>
                  <a:tcPr/>
                </a:tc>
                <a:tc>
                  <a:txBody>
                    <a:bodyPr/>
                    <a:lstStyle/>
                    <a:p>
                      <a:pPr algn="ctr"/>
                      <a:r>
                        <a:rPr lang="ru-RU" dirty="0" smtClean="0"/>
                        <a:t>400 лк</a:t>
                      </a:r>
                      <a:endParaRPr lang="ru-RU" dirty="0"/>
                    </a:p>
                  </a:txBody>
                  <a:tcPr/>
                </a:tc>
              </a:tr>
              <a:tr h="663895">
                <a:tc>
                  <a:txBody>
                    <a:bodyPr/>
                    <a:lstStyle/>
                    <a:p>
                      <a:pPr algn="ctr"/>
                      <a:r>
                        <a:rPr lang="ru-RU" dirty="0" smtClean="0"/>
                        <a:t>3</a:t>
                      </a:r>
                      <a:endParaRPr lang="ru-RU" dirty="0"/>
                    </a:p>
                  </a:txBody>
                  <a:tcPr/>
                </a:tc>
                <a:tc>
                  <a:txBody>
                    <a:bodyPr/>
                    <a:lstStyle/>
                    <a:p>
                      <a:pPr algn="ctr"/>
                      <a:r>
                        <a:rPr lang="ru-RU" dirty="0" smtClean="0"/>
                        <a:t>Мини-футбол, волейбол, баскетбол</a:t>
                      </a:r>
                      <a:r>
                        <a:rPr lang="ru-RU" baseline="0" dirty="0" smtClean="0"/>
                        <a:t> </a:t>
                      </a:r>
                      <a:endParaRPr lang="ru-RU" dirty="0"/>
                    </a:p>
                  </a:txBody>
                  <a:tcPr/>
                </a:tc>
                <a:tc>
                  <a:txBody>
                    <a:bodyPr/>
                    <a:lstStyle/>
                    <a:p>
                      <a:pPr algn="ctr"/>
                      <a:r>
                        <a:rPr lang="ru-RU" dirty="0" smtClean="0"/>
                        <a:t>250-350 лк</a:t>
                      </a:r>
                      <a:endParaRPr lang="ru-RU" dirty="0"/>
                    </a:p>
                  </a:txBody>
                  <a:tcPr/>
                </a:tc>
              </a:tr>
              <a:tr h="663895">
                <a:tc>
                  <a:txBody>
                    <a:bodyPr/>
                    <a:lstStyle/>
                    <a:p>
                      <a:pPr algn="ctr"/>
                      <a:r>
                        <a:rPr lang="ru-RU" dirty="0" smtClean="0"/>
                        <a:t>4</a:t>
                      </a:r>
                      <a:endParaRPr lang="ru-RU" dirty="0"/>
                    </a:p>
                  </a:txBody>
                  <a:tcPr/>
                </a:tc>
                <a:tc>
                  <a:txBody>
                    <a:bodyPr/>
                    <a:lstStyle/>
                    <a:p>
                      <a:pPr algn="ctr"/>
                      <a:r>
                        <a:rPr lang="ru-RU" dirty="0" smtClean="0"/>
                        <a:t>Легкая атлетика</a:t>
                      </a:r>
                      <a:r>
                        <a:rPr lang="ru-RU" baseline="0" dirty="0" smtClean="0"/>
                        <a:t>, плавание</a:t>
                      </a:r>
                      <a:endParaRPr lang="ru-RU" dirty="0"/>
                    </a:p>
                  </a:txBody>
                  <a:tcPr/>
                </a:tc>
                <a:tc>
                  <a:txBody>
                    <a:bodyPr/>
                    <a:lstStyle/>
                    <a:p>
                      <a:pPr algn="ctr"/>
                      <a:r>
                        <a:rPr lang="ru-RU" dirty="0" smtClean="0"/>
                        <a:t>200-250 лк</a:t>
                      </a:r>
                      <a:endParaRPr lang="ru-RU" dirty="0"/>
                    </a:p>
                  </a:txBody>
                  <a:tcPr/>
                </a:tc>
              </a:tr>
            </a:tbl>
          </a:graphicData>
        </a:graphic>
      </p:graphicFrame>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4000" dirty="0" smtClean="0"/>
              <a:t>Температурные режимы спортивных залов</a:t>
            </a:r>
            <a:endParaRPr lang="ru-RU" sz="4000" dirty="0"/>
          </a:p>
        </p:txBody>
      </p:sp>
      <p:sp>
        <p:nvSpPr>
          <p:cNvPr id="3" name="Содержимое 2"/>
          <p:cNvSpPr>
            <a:spLocks noGrp="1"/>
          </p:cNvSpPr>
          <p:nvPr>
            <p:ph idx="1"/>
          </p:nvPr>
        </p:nvSpPr>
        <p:spPr/>
        <p:txBody>
          <a:bodyPr>
            <a:normAutofit/>
          </a:bodyPr>
          <a:lstStyle/>
          <a:p>
            <a:r>
              <a:rPr lang="ru-RU" sz="3600" dirty="0" smtClean="0">
                <a:solidFill>
                  <a:schemeClr val="tx1">
                    <a:lumMod val="95000"/>
                    <a:lumOff val="5000"/>
                  </a:schemeClr>
                </a:solidFill>
              </a:rPr>
              <a:t>Отопление спортивных залов</a:t>
            </a:r>
          </a:p>
          <a:p>
            <a:r>
              <a:rPr lang="ru-RU" dirty="0" smtClean="0"/>
              <a:t>Искусственный микроклимат спортивных сооружений зависит от температуры окружающего воздуха. Для спортивных залов школ проектируют центральное водяное отопление. </a:t>
            </a:r>
            <a:endParaRPr lang="ru-RU" dirty="0"/>
          </a:p>
        </p:txBody>
      </p:sp>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394448"/>
          </a:xfrm>
        </p:spPr>
        <p:txBody>
          <a:bodyPr>
            <a:normAutofit fontScale="90000"/>
          </a:bodyPr>
          <a:lstStyle/>
          <a:p>
            <a:pPr algn="ctr"/>
            <a:r>
              <a:rPr lang="ru-RU" dirty="0" smtClean="0"/>
              <a:t>Расчетная температура воздуха должна быть</a:t>
            </a:r>
            <a:r>
              <a:rPr lang="en-US" dirty="0" smtClean="0"/>
              <a:t>:</a:t>
            </a:r>
            <a:r>
              <a:rPr lang="ru-RU" dirty="0" smtClean="0"/>
              <a:t> </a:t>
            </a:r>
            <a:br>
              <a:rPr lang="ru-RU" dirty="0" smtClean="0"/>
            </a:br>
            <a:endParaRPr lang="ru-RU" dirty="0"/>
          </a:p>
        </p:txBody>
      </p:sp>
      <p:sp>
        <p:nvSpPr>
          <p:cNvPr id="3" name="Содержимое 2"/>
          <p:cNvSpPr>
            <a:spLocks noGrp="1"/>
          </p:cNvSpPr>
          <p:nvPr>
            <p:ph idx="1"/>
          </p:nvPr>
        </p:nvSpPr>
        <p:spPr/>
        <p:txBody>
          <a:bodyPr/>
          <a:lstStyle/>
          <a:p>
            <a:r>
              <a:rPr lang="ru-RU" dirty="0" smtClean="0"/>
              <a:t>1.Для основного помещения 15-17гр.</a:t>
            </a:r>
            <a:r>
              <a:rPr lang="en-US" dirty="0" smtClean="0"/>
              <a:t>;</a:t>
            </a:r>
          </a:p>
          <a:p>
            <a:r>
              <a:rPr lang="en-US" dirty="0" smtClean="0"/>
              <a:t>2</a:t>
            </a:r>
            <a:r>
              <a:rPr lang="ru-RU" dirty="0" smtClean="0"/>
              <a:t>.Для раздевалок19-23 гр.</a:t>
            </a:r>
            <a:r>
              <a:rPr lang="en-US" dirty="0" smtClean="0"/>
              <a:t>;</a:t>
            </a:r>
          </a:p>
          <a:p>
            <a:r>
              <a:rPr lang="ru-RU" dirty="0" smtClean="0"/>
              <a:t>3.Для душевых25 гр.</a:t>
            </a:r>
            <a:r>
              <a:rPr lang="en-US" dirty="0" smtClean="0"/>
              <a:t>;</a:t>
            </a:r>
            <a:endParaRPr lang="ru-RU" dirty="0" smtClean="0"/>
          </a:p>
          <a:p>
            <a:r>
              <a:rPr lang="ru-RU" dirty="0" smtClean="0"/>
              <a:t>4.Для туалетов 17-21 гр.</a:t>
            </a:r>
          </a:p>
          <a:p>
            <a:r>
              <a:rPr lang="ru-RU" dirty="0" smtClean="0"/>
              <a:t>Влажность воздуха 40-60%. Важно, чтобы приборы отопления  не выступали за плоскость стены и находились за защитными деревянными щитами.</a:t>
            </a:r>
          </a:p>
          <a:p>
            <a:endParaRPr lang="ru-RU" dirty="0"/>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Вентиляция спортивных залов</a:t>
            </a:r>
            <a:endParaRPr lang="ru-RU" dirty="0"/>
          </a:p>
        </p:txBody>
      </p:sp>
      <p:sp>
        <p:nvSpPr>
          <p:cNvPr id="3" name="Содержимое 2"/>
          <p:cNvSpPr>
            <a:spLocks noGrp="1"/>
          </p:cNvSpPr>
          <p:nvPr>
            <p:ph idx="1"/>
          </p:nvPr>
        </p:nvSpPr>
        <p:spPr/>
        <p:txBody>
          <a:bodyPr/>
          <a:lstStyle/>
          <a:p>
            <a:r>
              <a:rPr lang="ru-RU" dirty="0" smtClean="0"/>
              <a:t>Естественная обуславливает разностью температуры вне помещения и внутри. Устройствами естественной вентиляции может служить форточка, окна и </a:t>
            </a:r>
            <a:r>
              <a:rPr lang="ru-RU" dirty="0" err="1" smtClean="0"/>
              <a:t>тд</a:t>
            </a:r>
            <a:r>
              <a:rPr lang="ru-RU" dirty="0" smtClean="0"/>
              <a:t>.</a:t>
            </a:r>
          </a:p>
          <a:p>
            <a:r>
              <a:rPr lang="ru-RU" dirty="0" smtClean="0"/>
              <a:t>Искусственная (механическая) бывает приточной, вытяжной и приточно-вытяжной. В больших помещениях, при наличии большого количества комнат устанавливаются вентиляционные трубы, соединяющие помещения и устройства механической вентиляции.</a:t>
            </a:r>
            <a:endParaRPr lang="ru-RU" dirty="0"/>
          </a:p>
        </p:txBody>
      </p:sp>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Покрытия спортивных залов	</a:t>
            </a:r>
            <a:endParaRPr lang="ru-RU" dirty="0"/>
          </a:p>
        </p:txBody>
      </p:sp>
      <p:sp>
        <p:nvSpPr>
          <p:cNvPr id="3" name="Содержимое 2"/>
          <p:cNvSpPr>
            <a:spLocks noGrp="1"/>
          </p:cNvSpPr>
          <p:nvPr>
            <p:ph idx="1"/>
          </p:nvPr>
        </p:nvSpPr>
        <p:spPr/>
        <p:txBody>
          <a:bodyPr/>
          <a:lstStyle/>
          <a:p>
            <a:r>
              <a:rPr lang="ru-RU" dirty="0" smtClean="0"/>
              <a:t>Полы спортивных залов. Поверхность должна быть горизонтальной, гладкой, нескользкой. Для покрытия полов используются резиновую основу, пробковое соединения, волокнистые массы, так же универсальные покрытия, имеющие полимерную основу, или, сборную конструкцию, имитирующий ковровый настил.</a:t>
            </a:r>
            <a:endParaRPr lang="ru-RU" dirty="0"/>
          </a:p>
        </p:txBody>
      </p:sp>
    </p:spTree>
  </p:cSld>
  <p:clrMapOvr>
    <a:masterClrMapping/>
  </p:clrMapOvr>
  <p:transition>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74</TotalTime>
  <Words>327</Words>
  <Application>Microsoft Office PowerPoint</Application>
  <PresentationFormat>Экран (4:3)</PresentationFormat>
  <Paragraphs>44</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Изящная</vt:lpstr>
      <vt:lpstr>Спортивные сооружения</vt:lpstr>
      <vt:lpstr>Освещение спортивных залов</vt:lpstr>
      <vt:lpstr>Естественное освещение</vt:lpstr>
      <vt:lpstr>Искусственное освещение</vt:lpstr>
      <vt:lpstr>Нормы освещенности для некоторых видов спорта</vt:lpstr>
      <vt:lpstr>Температурные режимы спортивных залов</vt:lpstr>
      <vt:lpstr>Расчетная температура воздуха должна быть:  </vt:lpstr>
      <vt:lpstr>Вентиляция спортивных залов</vt:lpstr>
      <vt:lpstr>Покрытия спортивных залов </vt:lpstr>
      <vt:lpstr>Разновидности </vt:lpstr>
      <vt:lpstr>Слайд 11</vt:lpstr>
      <vt:lpstr>Слайд 12</vt:lpstr>
      <vt:lpstr>Спасибо за внимание!</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Wacama666</dc:creator>
  <cp:lastModifiedBy>Wacama666</cp:lastModifiedBy>
  <cp:revision>10</cp:revision>
  <dcterms:created xsi:type="dcterms:W3CDTF">2018-01-02T18:54:25Z</dcterms:created>
  <dcterms:modified xsi:type="dcterms:W3CDTF">2018-01-02T21:14:47Z</dcterms:modified>
</cp:coreProperties>
</file>